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aecaa7ce6_0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daecaa7ce6_0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aecaa7ce6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daecaa7ce6_0_3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aecaa7ce6_0_3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daecaa7ce6_0_3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aecaa7ce6_0_3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aecaa7ce6_0_3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daecaa7ce6_0_3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aecaa7ce6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daecaa7ce6_0_3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aecaa7ce6_0_3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daecaa7ce6_0_3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aecaa7ce6_0_3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daecaa7ce6_0_3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aecaa7ce6_0_3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daecaa7ce6_0_3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aecaa7ce6_0_4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daecaa7ce6_0_4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aecaa7ce6_0_4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daecaa7ce6_0_4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aecaa7ce6_0_4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daecaa7ce6_0_4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aecaa7ce6_0_2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daecaa7ce6_0_2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aecaa7ce6_0_2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daecaa7ce6_0_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aecaa7ce6_0_3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daecaa7ce6_0_3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aecaa7ce6_0_3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aecaa7ce6_0_3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daecaa7ce6_0_3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aecaa7ce6_0_3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daecaa7ce6_0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aecaa7ce6_0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daecaa7ce6_0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aecaa7ce6_0_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daecaa7ce6_0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aecaa7ce6_0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daecaa7ce6_0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8820" y="4767263"/>
            <a:ext cx="71846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8820" y="4767263"/>
            <a:ext cx="71846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623888" y="1947638"/>
            <a:ext cx="7886700" cy="12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8820" y="4767263"/>
            <a:ext cx="71846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8820" y="4767263"/>
            <a:ext cx="71846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8820" y="4767263"/>
            <a:ext cx="71846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8820" y="4767263"/>
            <a:ext cx="71846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8820" y="4767263"/>
            <a:ext cx="71846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8820" y="4767263"/>
            <a:ext cx="71846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8" name="Google Shape;118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8820" y="4767263"/>
            <a:ext cx="71846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entury"/>
              <a:buNone/>
              <a:defRPr>
                <a:latin typeface="Century"/>
                <a:ea typeface="Century"/>
                <a:cs typeface="Century"/>
                <a:sym typeface="Centur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entury"/>
              <a:buNone/>
              <a:defRPr>
                <a:latin typeface="Century"/>
                <a:ea typeface="Century"/>
                <a:cs typeface="Century"/>
                <a:sym typeface="Centur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1" name="Google Shape;141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"/>
              <a:buNone/>
              <a:defRPr b="0" i="0" sz="33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entury"/>
                <a:ea typeface="Century"/>
                <a:cs typeface="Century"/>
                <a:sym typeface="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entury"/>
                <a:ea typeface="Century"/>
                <a:cs typeface="Century"/>
                <a:sym typeface="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entury"/>
                <a:ea typeface="Century"/>
                <a:cs typeface="Century"/>
                <a:sym typeface="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entury"/>
                <a:ea typeface="Century"/>
                <a:cs typeface="Century"/>
                <a:sym typeface="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entury"/>
                <a:ea typeface="Century"/>
                <a:cs typeface="Century"/>
                <a:sym typeface="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entury"/>
                <a:ea typeface="Century"/>
                <a:cs typeface="Century"/>
                <a:sym typeface="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entury"/>
                <a:ea typeface="Century"/>
                <a:cs typeface="Century"/>
                <a:sym typeface="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entury"/>
                <a:ea typeface="Century"/>
                <a:cs typeface="Century"/>
                <a:sym typeface="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entury"/>
                <a:ea typeface="Century"/>
                <a:cs typeface="Century"/>
                <a:sym typeface="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2.jp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Relationship Id="rId4" Type="http://schemas.openxmlformats.org/officeDocument/2006/relationships/image" Target="../media/image18.gif"/><Relationship Id="rId5" Type="http://schemas.openxmlformats.org/officeDocument/2006/relationships/image" Target="../media/image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"/>
              <a:buNone/>
            </a:pPr>
            <a:r>
              <a:rPr lang="tr"/>
              <a:t>Deep Learning</a:t>
            </a:r>
            <a:endParaRPr/>
          </a:p>
        </p:txBody>
      </p:sp>
      <p:sp>
        <p:nvSpPr>
          <p:cNvPr id="148" name="Google Shape;148;p2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tr"/>
              <a:t>Derin Öğrenme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"/>
              <a:buNone/>
            </a:pPr>
            <a:r>
              <a:rPr lang="tr"/>
              <a:t>Makineler Düşünebilir mi?</a:t>
            </a:r>
            <a:endParaRPr/>
          </a:p>
        </p:txBody>
      </p:sp>
      <p:pic>
        <p:nvPicPr>
          <p:cNvPr id="212" name="Google Shape;212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8775" y="1369219"/>
            <a:ext cx="4726500" cy="30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 txBox="1"/>
          <p:nvPr/>
        </p:nvSpPr>
        <p:spPr>
          <a:xfrm>
            <a:off x="628659" y="1719872"/>
            <a:ext cx="30201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21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1950 – Alan Turing</a:t>
            </a:r>
            <a:endParaRPr sz="1100"/>
          </a:p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21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1956 – John McCarthy</a:t>
            </a:r>
            <a:endParaRPr sz="1100"/>
          </a:p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21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1959 – Arthur Samuel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"/>
              <a:buNone/>
            </a:pPr>
            <a:r>
              <a:rPr lang="tr"/>
              <a:t>Derin Öğrenme Neden Popüler Oldu?</a:t>
            </a:r>
            <a:endParaRPr/>
          </a:p>
        </p:txBody>
      </p:sp>
      <p:pic>
        <p:nvPicPr>
          <p:cNvPr id="219" name="Google Shape;219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9713" y="1384519"/>
            <a:ext cx="4744500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623888" y="1947638"/>
            <a:ext cx="7886700" cy="129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Part 2 </a:t>
            </a:r>
            <a:r>
              <a:rPr lang="tr" sz="1800"/>
              <a:t>Machine Learning Review</a:t>
            </a:r>
            <a:endParaRPr/>
          </a:p>
        </p:txBody>
      </p:sp>
      <p:sp>
        <p:nvSpPr>
          <p:cNvPr id="226" name="Google Shape;226;p3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"/>
              <a:buNone/>
            </a:pPr>
            <a:r>
              <a:rPr lang="tr"/>
              <a:t>Makine Öğrenmesi Nedir?</a:t>
            </a:r>
            <a:endParaRPr/>
          </a:p>
        </p:txBody>
      </p:sp>
      <p:sp>
        <p:nvSpPr>
          <p:cNvPr id="232" name="Google Shape;232;p39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tr"/>
              <a:t>“Learning is any process by which a system improves performance from experience.” - Herbert Simon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"/>
              <a:buNone/>
            </a:pPr>
            <a:r>
              <a:rPr lang="tr" sz="2700"/>
              <a:t>Makine Öğrenmesi ve Gözetimli Öğrenme Tipleri</a:t>
            </a:r>
            <a:endParaRPr sz="2700"/>
          </a:p>
        </p:txBody>
      </p:sp>
      <p:sp>
        <p:nvSpPr>
          <p:cNvPr id="238" name="Google Shape;238;p40"/>
          <p:cNvSpPr txBox="1"/>
          <p:nvPr/>
        </p:nvSpPr>
        <p:spPr>
          <a:xfrm>
            <a:off x="628650" y="1177941"/>
            <a:ext cx="788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Sinir ağları </a:t>
            </a:r>
            <a:r>
              <a:rPr lang="tr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- katmanlarla inşa edilen bir modeller sınıfıdır. Sinir ağlarının yaygın kullanılan çeşitleri evrişimsel sinir ağları ve yinelenen sinir ağlarını içerir.</a:t>
            </a:r>
            <a:endParaRPr sz="1100"/>
          </a:p>
        </p:txBody>
      </p:sp>
      <p:sp>
        <p:nvSpPr>
          <p:cNvPr id="239" name="Google Shape;239;p40"/>
          <p:cNvSpPr txBox="1"/>
          <p:nvPr/>
        </p:nvSpPr>
        <p:spPr>
          <a:xfrm>
            <a:off x="1174444" y="2660194"/>
            <a:ext cx="2419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Data points have known outcome	</a:t>
            </a:r>
            <a:endParaRPr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40" name="Google Shape;240;p40"/>
          <p:cNvSpPr txBox="1"/>
          <p:nvPr/>
        </p:nvSpPr>
        <p:spPr>
          <a:xfrm>
            <a:off x="1174444" y="1907906"/>
            <a:ext cx="2419500" cy="6927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6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Supervised</a:t>
            </a:r>
            <a:endParaRPr b="1" sz="36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41" name="Google Shape;241;p40"/>
          <p:cNvSpPr txBox="1"/>
          <p:nvPr/>
        </p:nvSpPr>
        <p:spPr>
          <a:xfrm>
            <a:off x="5058600" y="1907906"/>
            <a:ext cx="2914800" cy="6927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6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Unsupervised</a:t>
            </a:r>
            <a:endParaRPr b="1" sz="36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42" name="Google Shape;242;p40"/>
          <p:cNvSpPr txBox="1"/>
          <p:nvPr/>
        </p:nvSpPr>
        <p:spPr>
          <a:xfrm>
            <a:off x="5447100" y="2660200"/>
            <a:ext cx="2137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Data points have unknown outcome	</a:t>
            </a:r>
            <a:endParaRPr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43" name="Google Shape;243;p40"/>
          <p:cNvSpPr txBox="1"/>
          <p:nvPr/>
        </p:nvSpPr>
        <p:spPr>
          <a:xfrm>
            <a:off x="989944" y="4232381"/>
            <a:ext cx="2788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Outcome is continuous (numerical)</a:t>
            </a:r>
            <a:endParaRPr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44" name="Google Shape;244;p40"/>
          <p:cNvSpPr txBox="1"/>
          <p:nvPr/>
        </p:nvSpPr>
        <p:spPr>
          <a:xfrm>
            <a:off x="1174444" y="3480094"/>
            <a:ext cx="2419500" cy="692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6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Regression</a:t>
            </a:r>
            <a:endParaRPr b="1" sz="36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45" name="Google Shape;245;p40"/>
          <p:cNvSpPr txBox="1"/>
          <p:nvPr/>
        </p:nvSpPr>
        <p:spPr>
          <a:xfrm>
            <a:off x="5058600" y="3509963"/>
            <a:ext cx="2914800" cy="6927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6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Classification</a:t>
            </a:r>
            <a:endParaRPr b="1" sz="36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46" name="Google Shape;246;p40"/>
          <p:cNvSpPr txBox="1"/>
          <p:nvPr/>
        </p:nvSpPr>
        <p:spPr>
          <a:xfrm>
            <a:off x="5058600" y="4232381"/>
            <a:ext cx="291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Outcome is a category</a:t>
            </a:r>
            <a:endParaRPr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"/>
              <a:buNone/>
            </a:pPr>
            <a:r>
              <a:rPr lang="tr"/>
              <a:t>Makine Öğrenmesi Sözlüğü</a:t>
            </a:r>
            <a:endParaRPr/>
          </a:p>
        </p:txBody>
      </p:sp>
      <p:sp>
        <p:nvSpPr>
          <p:cNvPr id="252" name="Google Shape;252;p41"/>
          <p:cNvSpPr txBox="1"/>
          <p:nvPr/>
        </p:nvSpPr>
        <p:spPr>
          <a:xfrm>
            <a:off x="628650" y="1268016"/>
            <a:ext cx="7886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Tanim girilecek: </a:t>
            </a:r>
            <a:r>
              <a:rPr lang="tr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asdasd a</a:t>
            </a:r>
            <a:endParaRPr sz="1100"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53" name="Google Shape;253;p41"/>
          <p:cNvSpPr txBox="1"/>
          <p:nvPr/>
        </p:nvSpPr>
        <p:spPr>
          <a:xfrm>
            <a:off x="2242706" y="2046394"/>
            <a:ext cx="510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Predicted category or value of the data</a:t>
            </a:r>
            <a:endParaRPr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54" name="Google Shape;254;p41"/>
          <p:cNvSpPr txBox="1"/>
          <p:nvPr/>
        </p:nvSpPr>
        <p:spPr>
          <a:xfrm>
            <a:off x="628650" y="1907906"/>
            <a:ext cx="1543200" cy="6927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6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Target</a:t>
            </a:r>
            <a:endParaRPr b="1" sz="36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55" name="Google Shape;255;p41"/>
          <p:cNvSpPr txBox="1"/>
          <p:nvPr/>
        </p:nvSpPr>
        <p:spPr>
          <a:xfrm>
            <a:off x="628650" y="2646375"/>
            <a:ext cx="1924500" cy="6927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6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Features</a:t>
            </a:r>
            <a:endParaRPr b="1" sz="36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56" name="Google Shape;256;p41"/>
          <p:cNvSpPr txBox="1"/>
          <p:nvPr/>
        </p:nvSpPr>
        <p:spPr>
          <a:xfrm>
            <a:off x="628650" y="3384844"/>
            <a:ext cx="1924500" cy="692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6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Example</a:t>
            </a:r>
            <a:endParaRPr b="1" sz="36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57" name="Google Shape;257;p41"/>
          <p:cNvSpPr txBox="1"/>
          <p:nvPr/>
        </p:nvSpPr>
        <p:spPr>
          <a:xfrm>
            <a:off x="628650" y="4123313"/>
            <a:ext cx="1260600" cy="6927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6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Label</a:t>
            </a:r>
            <a:endParaRPr b="1" sz="36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58" name="Google Shape;258;p41"/>
          <p:cNvSpPr txBox="1"/>
          <p:nvPr/>
        </p:nvSpPr>
        <p:spPr>
          <a:xfrm>
            <a:off x="2625844" y="2784863"/>
            <a:ext cx="510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Properties of the data used for prediction</a:t>
            </a:r>
            <a:endParaRPr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59" name="Google Shape;259;p41"/>
          <p:cNvSpPr txBox="1"/>
          <p:nvPr/>
        </p:nvSpPr>
        <p:spPr>
          <a:xfrm>
            <a:off x="2625844" y="3523331"/>
            <a:ext cx="510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a single data point within the data</a:t>
            </a:r>
            <a:endParaRPr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2017913" y="4261800"/>
            <a:ext cx="510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the target value for a single data point</a:t>
            </a:r>
            <a:endParaRPr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/>
          <p:nvPr/>
        </p:nvSpPr>
        <p:spPr>
          <a:xfrm>
            <a:off x="678356" y="1429969"/>
            <a:ext cx="3602100" cy="12354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6" name="Google Shape;266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"/>
              <a:buNone/>
            </a:pPr>
            <a:r>
              <a:rPr lang="tr"/>
              <a:t>Gözetimli Öğrenme Metodu</a:t>
            </a:r>
            <a:endParaRPr/>
          </a:p>
        </p:txBody>
      </p:sp>
      <p:sp>
        <p:nvSpPr>
          <p:cNvPr id="267" name="Google Shape;267;p42"/>
          <p:cNvSpPr txBox="1"/>
          <p:nvPr/>
        </p:nvSpPr>
        <p:spPr>
          <a:xfrm>
            <a:off x="862444" y="1737300"/>
            <a:ext cx="1508100" cy="6927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Data with </a:t>
            </a:r>
            <a:endParaRPr b="1"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Answers</a:t>
            </a:r>
            <a:endParaRPr b="1"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68" name="Google Shape;268;p42"/>
          <p:cNvSpPr txBox="1"/>
          <p:nvPr/>
        </p:nvSpPr>
        <p:spPr>
          <a:xfrm>
            <a:off x="3147694" y="1839806"/>
            <a:ext cx="920400" cy="415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Model</a:t>
            </a:r>
            <a:endParaRPr b="1"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5351063" y="1839806"/>
            <a:ext cx="729600" cy="4155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Fit</a:t>
            </a:r>
            <a:endParaRPr b="1"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70" name="Google Shape;270;p42"/>
          <p:cNvSpPr txBox="1"/>
          <p:nvPr/>
        </p:nvSpPr>
        <p:spPr>
          <a:xfrm>
            <a:off x="7300163" y="1839806"/>
            <a:ext cx="1069500" cy="4155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Model</a:t>
            </a:r>
            <a:endParaRPr b="1"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71" name="Google Shape;271;p42"/>
          <p:cNvSpPr/>
          <p:nvPr/>
        </p:nvSpPr>
        <p:spPr>
          <a:xfrm>
            <a:off x="2525606" y="1814156"/>
            <a:ext cx="466800" cy="4668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2"/>
          <p:cNvSpPr/>
          <p:nvPr/>
        </p:nvSpPr>
        <p:spPr>
          <a:xfrm>
            <a:off x="4348997" y="1839806"/>
            <a:ext cx="831300" cy="41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2"/>
          <p:cNvSpPr/>
          <p:nvPr/>
        </p:nvSpPr>
        <p:spPr>
          <a:xfrm>
            <a:off x="6244734" y="1839806"/>
            <a:ext cx="831300" cy="41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2"/>
          <p:cNvSpPr/>
          <p:nvPr/>
        </p:nvSpPr>
        <p:spPr>
          <a:xfrm>
            <a:off x="685256" y="3038363"/>
            <a:ext cx="3602100" cy="12354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5" name="Google Shape;275;p42"/>
          <p:cNvSpPr txBox="1"/>
          <p:nvPr/>
        </p:nvSpPr>
        <p:spPr>
          <a:xfrm>
            <a:off x="869344" y="3345694"/>
            <a:ext cx="1508100" cy="6927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Data without </a:t>
            </a:r>
            <a:endParaRPr b="1"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Answers</a:t>
            </a:r>
            <a:endParaRPr b="1"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76" name="Google Shape;276;p42"/>
          <p:cNvSpPr txBox="1"/>
          <p:nvPr/>
        </p:nvSpPr>
        <p:spPr>
          <a:xfrm>
            <a:off x="5255663" y="3448200"/>
            <a:ext cx="920400" cy="415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Predict</a:t>
            </a:r>
            <a:endParaRPr b="1"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77" name="Google Shape;277;p42"/>
          <p:cNvSpPr txBox="1"/>
          <p:nvPr/>
        </p:nvSpPr>
        <p:spPr>
          <a:xfrm>
            <a:off x="7300163" y="3345694"/>
            <a:ext cx="1387800" cy="692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Predicted</a:t>
            </a:r>
            <a:endParaRPr b="1"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Answers</a:t>
            </a:r>
            <a:endParaRPr b="1"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78" name="Google Shape;278;p42"/>
          <p:cNvSpPr/>
          <p:nvPr/>
        </p:nvSpPr>
        <p:spPr>
          <a:xfrm>
            <a:off x="2532506" y="3422550"/>
            <a:ext cx="466800" cy="4668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2"/>
          <p:cNvSpPr/>
          <p:nvPr/>
        </p:nvSpPr>
        <p:spPr>
          <a:xfrm>
            <a:off x="4355897" y="3448200"/>
            <a:ext cx="831300" cy="41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2"/>
          <p:cNvSpPr/>
          <p:nvPr/>
        </p:nvSpPr>
        <p:spPr>
          <a:xfrm>
            <a:off x="6244734" y="3448200"/>
            <a:ext cx="831300" cy="41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2"/>
          <p:cNvSpPr txBox="1"/>
          <p:nvPr/>
        </p:nvSpPr>
        <p:spPr>
          <a:xfrm>
            <a:off x="3147694" y="3448200"/>
            <a:ext cx="920400" cy="4155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Model</a:t>
            </a:r>
            <a:endParaRPr b="1"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cxnSp>
        <p:nvCxnSpPr>
          <p:cNvPr id="282" name="Google Shape;282;p42"/>
          <p:cNvCxnSpPr>
            <a:stCxn id="270" idx="2"/>
            <a:endCxn id="281" idx="0"/>
          </p:cNvCxnSpPr>
          <p:nvPr/>
        </p:nvCxnSpPr>
        <p:spPr>
          <a:xfrm rot="5400000">
            <a:off x="5125013" y="738206"/>
            <a:ext cx="1192800" cy="42270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"/>
              <a:buNone/>
            </a:pPr>
            <a:r>
              <a:rPr lang="tr"/>
              <a:t>Using Training and Test Data</a:t>
            </a:r>
            <a:endParaRPr/>
          </a:p>
        </p:txBody>
      </p:sp>
      <p:sp>
        <p:nvSpPr>
          <p:cNvPr id="288" name="Google Shape;288;p43"/>
          <p:cNvSpPr txBox="1"/>
          <p:nvPr/>
        </p:nvSpPr>
        <p:spPr>
          <a:xfrm>
            <a:off x="1033350" y="1932413"/>
            <a:ext cx="112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fit the model</a:t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89" name="Google Shape;289;p43"/>
          <p:cNvSpPr txBox="1"/>
          <p:nvPr/>
        </p:nvSpPr>
        <p:spPr>
          <a:xfrm>
            <a:off x="734775" y="1139044"/>
            <a:ext cx="1861800" cy="8466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3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Training Data</a:t>
            </a:r>
            <a:endParaRPr b="1" sz="23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90" name="Google Shape;290;p43"/>
          <p:cNvSpPr txBox="1"/>
          <p:nvPr/>
        </p:nvSpPr>
        <p:spPr>
          <a:xfrm>
            <a:off x="6229200" y="1316044"/>
            <a:ext cx="2041500" cy="492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3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Test Data</a:t>
            </a:r>
            <a:endParaRPr b="1" sz="23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91" name="Google Shape;291;p43"/>
          <p:cNvSpPr txBox="1"/>
          <p:nvPr/>
        </p:nvSpPr>
        <p:spPr>
          <a:xfrm>
            <a:off x="3641175" y="1316044"/>
            <a:ext cx="1861800" cy="492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3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Evaluation</a:t>
            </a:r>
            <a:endParaRPr b="1" sz="23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92" name="Google Shape;292;p43"/>
          <p:cNvSpPr txBox="1"/>
          <p:nvPr/>
        </p:nvSpPr>
        <p:spPr>
          <a:xfrm>
            <a:off x="3495038" y="1932413"/>
            <a:ext cx="215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adjust hyperparameters</a:t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93" name="Google Shape;293;p43"/>
          <p:cNvSpPr txBox="1"/>
          <p:nvPr/>
        </p:nvSpPr>
        <p:spPr>
          <a:xfrm>
            <a:off x="6229200" y="1932413"/>
            <a:ext cx="263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measure performance:</a:t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2349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"/>
              <a:buChar char="●"/>
            </a:pPr>
            <a:r>
              <a:rPr lang="tr" sz="11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predict label with model</a:t>
            </a:r>
            <a:endParaRPr sz="11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2349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"/>
              <a:buChar char="●"/>
            </a:pPr>
            <a:r>
              <a:rPr lang="tr" sz="11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compare with actual value</a:t>
            </a:r>
            <a:endParaRPr sz="11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2349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"/>
              <a:buChar char="●"/>
            </a:pPr>
            <a:r>
              <a:rPr lang="tr" sz="11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measure error</a:t>
            </a:r>
            <a:endParaRPr sz="11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98" y="2410181"/>
            <a:ext cx="4711124" cy="2484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/>
        </p:nvSpPr>
        <p:spPr>
          <a:xfrm>
            <a:off x="5624044" y="2923856"/>
            <a:ext cx="750300" cy="323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2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(X_test)</a:t>
            </a:r>
            <a:endParaRPr b="1" sz="12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00" name="Google Shape;300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"/>
              <a:buNone/>
            </a:pPr>
            <a:r>
              <a:rPr lang="tr"/>
              <a:t>Train Test Model</a:t>
            </a:r>
            <a:endParaRPr/>
          </a:p>
        </p:txBody>
      </p:sp>
      <p:sp>
        <p:nvSpPr>
          <p:cNvPr id="301" name="Google Shape;301;p44"/>
          <p:cNvSpPr txBox="1"/>
          <p:nvPr/>
        </p:nvSpPr>
        <p:spPr>
          <a:xfrm>
            <a:off x="774563" y="1567519"/>
            <a:ext cx="1508100" cy="41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Training Data</a:t>
            </a:r>
            <a:endParaRPr b="1"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02" name="Google Shape;302;p44"/>
          <p:cNvSpPr txBox="1"/>
          <p:nvPr/>
        </p:nvSpPr>
        <p:spPr>
          <a:xfrm>
            <a:off x="4844531" y="1613644"/>
            <a:ext cx="1422600" cy="323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2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(X_train, Y_train)</a:t>
            </a:r>
            <a:endParaRPr b="1" sz="12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03" name="Google Shape;303;p44"/>
          <p:cNvSpPr txBox="1"/>
          <p:nvPr/>
        </p:nvSpPr>
        <p:spPr>
          <a:xfrm>
            <a:off x="3802688" y="1567519"/>
            <a:ext cx="1140000" cy="415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model.fit</a:t>
            </a:r>
            <a:endParaRPr b="1"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04" name="Google Shape;304;p44"/>
          <p:cNvSpPr txBox="1"/>
          <p:nvPr/>
        </p:nvSpPr>
        <p:spPr>
          <a:xfrm>
            <a:off x="7326431" y="1567519"/>
            <a:ext cx="1069500" cy="4155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Model</a:t>
            </a:r>
            <a:endParaRPr b="1"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05" name="Google Shape;305;p44"/>
          <p:cNvSpPr/>
          <p:nvPr/>
        </p:nvSpPr>
        <p:spPr>
          <a:xfrm>
            <a:off x="2492386" y="1567519"/>
            <a:ext cx="1247400" cy="41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4"/>
          <p:cNvSpPr/>
          <p:nvPr/>
        </p:nvSpPr>
        <p:spPr>
          <a:xfrm>
            <a:off x="6381122" y="1567519"/>
            <a:ext cx="831300" cy="41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4"/>
          <p:cNvSpPr txBox="1"/>
          <p:nvPr/>
        </p:nvSpPr>
        <p:spPr>
          <a:xfrm>
            <a:off x="774563" y="2877825"/>
            <a:ext cx="1508100" cy="415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Test Data</a:t>
            </a:r>
            <a:endParaRPr b="1"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08" name="Google Shape;308;p44"/>
          <p:cNvSpPr txBox="1"/>
          <p:nvPr/>
        </p:nvSpPr>
        <p:spPr>
          <a:xfrm>
            <a:off x="4744988" y="2877825"/>
            <a:ext cx="920400" cy="415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.predict</a:t>
            </a:r>
            <a:endParaRPr b="1"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09" name="Google Shape;309;p44"/>
          <p:cNvSpPr txBox="1"/>
          <p:nvPr/>
        </p:nvSpPr>
        <p:spPr>
          <a:xfrm>
            <a:off x="7127550" y="2877825"/>
            <a:ext cx="1387800" cy="415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Y_predict</a:t>
            </a:r>
            <a:endParaRPr b="1"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10" name="Google Shape;310;p44"/>
          <p:cNvSpPr/>
          <p:nvPr/>
        </p:nvSpPr>
        <p:spPr>
          <a:xfrm>
            <a:off x="6460256" y="2987756"/>
            <a:ext cx="505800" cy="19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4"/>
          <p:cNvSpPr txBox="1"/>
          <p:nvPr/>
        </p:nvSpPr>
        <p:spPr>
          <a:xfrm>
            <a:off x="3824513" y="2877825"/>
            <a:ext cx="920400" cy="4155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Model</a:t>
            </a:r>
            <a:endParaRPr b="1"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cxnSp>
        <p:nvCxnSpPr>
          <p:cNvPr id="312" name="Google Shape;312;p44"/>
          <p:cNvCxnSpPr>
            <a:stCxn id="304" idx="2"/>
            <a:endCxn id="311" idx="0"/>
          </p:cNvCxnSpPr>
          <p:nvPr/>
        </p:nvCxnSpPr>
        <p:spPr>
          <a:xfrm rot="5400000">
            <a:off x="5625431" y="642169"/>
            <a:ext cx="894900" cy="35766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44"/>
          <p:cNvSpPr txBox="1"/>
          <p:nvPr/>
        </p:nvSpPr>
        <p:spPr>
          <a:xfrm>
            <a:off x="2584369" y="1432650"/>
            <a:ext cx="8313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Century"/>
                <a:ea typeface="Century"/>
                <a:cs typeface="Century"/>
                <a:sym typeface="Century"/>
              </a:rPr>
              <a:t>X_train</a:t>
            </a:r>
            <a:endParaRPr sz="1200"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14" name="Google Shape;314;p44"/>
          <p:cNvSpPr txBox="1"/>
          <p:nvPr/>
        </p:nvSpPr>
        <p:spPr>
          <a:xfrm>
            <a:off x="2584369" y="1848225"/>
            <a:ext cx="8313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Century"/>
                <a:ea typeface="Century"/>
                <a:cs typeface="Century"/>
                <a:sym typeface="Century"/>
              </a:rPr>
              <a:t>Y_train</a:t>
            </a:r>
            <a:endParaRPr sz="1200"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15" name="Google Shape;315;p44"/>
          <p:cNvSpPr/>
          <p:nvPr/>
        </p:nvSpPr>
        <p:spPr>
          <a:xfrm>
            <a:off x="2485486" y="2877825"/>
            <a:ext cx="1247400" cy="41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4"/>
          <p:cNvSpPr txBox="1"/>
          <p:nvPr/>
        </p:nvSpPr>
        <p:spPr>
          <a:xfrm>
            <a:off x="2577469" y="2748694"/>
            <a:ext cx="8313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Century"/>
                <a:ea typeface="Century"/>
                <a:cs typeface="Century"/>
                <a:sym typeface="Century"/>
              </a:rPr>
              <a:t>X_test</a:t>
            </a:r>
            <a:endParaRPr sz="1200"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17" name="Google Shape;317;p44"/>
          <p:cNvSpPr txBox="1"/>
          <p:nvPr/>
        </p:nvSpPr>
        <p:spPr>
          <a:xfrm>
            <a:off x="3962006" y="4066894"/>
            <a:ext cx="1422600" cy="323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2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(Y_test, Y_predict)</a:t>
            </a:r>
            <a:endParaRPr b="1" sz="12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18" name="Google Shape;318;p44"/>
          <p:cNvSpPr txBox="1"/>
          <p:nvPr/>
        </p:nvSpPr>
        <p:spPr>
          <a:xfrm>
            <a:off x="2518125" y="4002413"/>
            <a:ext cx="1485600" cy="415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error_metric</a:t>
            </a:r>
            <a:endParaRPr b="1"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cxnSp>
        <p:nvCxnSpPr>
          <p:cNvPr id="319" name="Google Shape;319;p44"/>
          <p:cNvCxnSpPr>
            <a:stCxn id="317" idx="0"/>
            <a:endCxn id="307" idx="2"/>
          </p:cNvCxnSpPr>
          <p:nvPr/>
        </p:nvCxnSpPr>
        <p:spPr>
          <a:xfrm flipH="1" rot="5400000">
            <a:off x="2714156" y="2107744"/>
            <a:ext cx="773700" cy="31446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44"/>
          <p:cNvSpPr/>
          <p:nvPr/>
        </p:nvSpPr>
        <p:spPr>
          <a:xfrm>
            <a:off x="5594325" y="4130794"/>
            <a:ext cx="505800" cy="19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4"/>
          <p:cNvSpPr txBox="1"/>
          <p:nvPr/>
        </p:nvSpPr>
        <p:spPr>
          <a:xfrm>
            <a:off x="6402244" y="4002413"/>
            <a:ext cx="1508100" cy="41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Test Error</a:t>
            </a:r>
            <a:endParaRPr b="1" sz="18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cxnSp>
        <p:nvCxnSpPr>
          <p:cNvPr id="322" name="Google Shape;322;p44"/>
          <p:cNvCxnSpPr>
            <a:stCxn id="309" idx="2"/>
            <a:endCxn id="317" idx="0"/>
          </p:cNvCxnSpPr>
          <p:nvPr/>
        </p:nvCxnSpPr>
        <p:spPr>
          <a:xfrm rot="5400000">
            <a:off x="5860500" y="2106075"/>
            <a:ext cx="773700" cy="31482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"/>
              <a:buNone/>
            </a:pPr>
            <a:r>
              <a:rPr lang="tr"/>
              <a:t>Metrikler</a:t>
            </a:r>
            <a:endParaRPr/>
          </a:p>
        </p:txBody>
      </p:sp>
      <p:sp>
        <p:nvSpPr>
          <p:cNvPr id="328" name="Google Shape;328;p45"/>
          <p:cNvSpPr txBox="1"/>
          <p:nvPr/>
        </p:nvSpPr>
        <p:spPr>
          <a:xfrm>
            <a:off x="734775" y="1925325"/>
            <a:ext cx="324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Root Mean Square Error (RMSE)</a:t>
            </a:r>
            <a:endParaRPr b="1" sz="15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734775" y="1245300"/>
            <a:ext cx="3793200" cy="4926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3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Regression</a:t>
            </a:r>
            <a:endParaRPr b="1" sz="23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30" name="Google Shape;330;p45"/>
          <p:cNvSpPr txBox="1"/>
          <p:nvPr/>
        </p:nvSpPr>
        <p:spPr>
          <a:xfrm>
            <a:off x="4761450" y="1245300"/>
            <a:ext cx="3997500" cy="492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300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Classification</a:t>
            </a:r>
            <a:endParaRPr b="1" sz="230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331" name="Google Shape;331;p45"/>
          <p:cNvSpPr txBox="1"/>
          <p:nvPr/>
        </p:nvSpPr>
        <p:spPr>
          <a:xfrm>
            <a:off x="4761450" y="1925325"/>
            <a:ext cx="3997500" cy="25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Hard Prediction:</a:t>
            </a:r>
            <a:r>
              <a:rPr lang="tr" sz="15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 Accuracy, Precision, Recall (Sensitivity), Specificity, F1 Score						</a:t>
            </a:r>
            <a:endParaRPr sz="15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Ranking Prediction:</a:t>
            </a:r>
            <a:r>
              <a:rPr lang="tr" sz="15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 AUC (ROC), Precision-Recall Curves</a:t>
            </a:r>
            <a:endParaRPr sz="15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tr" sz="15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Probability Prediction: </a:t>
            </a:r>
            <a:r>
              <a:rPr lang="tr" sz="15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Log-loss (aka Cross-Entropy), Brier Score </a:t>
            </a:r>
            <a:endParaRPr sz="15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332" name="Google Shape;3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450" y="2294766"/>
            <a:ext cx="2747626" cy="107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744" y="3862087"/>
            <a:ext cx="2217040" cy="8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5"/>
          <p:cNvSpPr txBox="1"/>
          <p:nvPr/>
        </p:nvSpPr>
        <p:spPr>
          <a:xfrm>
            <a:off x="734775" y="3492638"/>
            <a:ext cx="324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Mean Absolue Deviation</a:t>
            </a:r>
            <a:endParaRPr b="1" sz="15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335" name="Google Shape;335;p45"/>
          <p:cNvPicPr preferRelativeResize="0"/>
          <p:nvPr/>
        </p:nvPicPr>
        <p:blipFill rotWithShape="1">
          <a:blip r:embed="rId5">
            <a:alphaModFix/>
          </a:blip>
          <a:srcRect b="0" l="1826" r="0" t="0"/>
          <a:stretch/>
        </p:blipFill>
        <p:spPr>
          <a:xfrm>
            <a:off x="1192275" y="2481250"/>
            <a:ext cx="2697451" cy="8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"/>
              <a:buNone/>
            </a:pPr>
            <a:r>
              <a:rPr lang="tr"/>
              <a:t>Kursa Başlamadan Önce</a:t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tr" sz="1400"/>
              <a:t>Bu kurs tamamlandığı takdirde giriş düzeyi yapay zeka algoritmaları ve veri analizine temel oluşturabilecek şekilde hazırlanmıştır.</a:t>
            </a:r>
            <a:endParaRPr/>
          </a:p>
          <a:p>
            <a:pPr indent="-177800" lvl="0" marL="1778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tr" sz="1400"/>
              <a:t>Spesifik olarak konular anlaşılması zor ve kişide ders esnasında mantığın oturması kolay olmayacağından bol bol bireysel pratik gerekmektedir.</a:t>
            </a:r>
            <a:endParaRPr/>
          </a:p>
          <a:p>
            <a:pPr indent="-177800" lvl="0" marL="1778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tr" sz="1400"/>
              <a:t>Slaytlar yazılara boğulmadan görsellerle anlatılacaktır.  Bu yüzden ders esnasında not tutulması</a:t>
            </a:r>
            <a:r>
              <a:rPr b="1" lang="tr" sz="1400"/>
              <a:t> son derece </a:t>
            </a:r>
            <a:r>
              <a:rPr lang="tr" sz="1400"/>
              <a:t>önemlidir. </a:t>
            </a:r>
            <a:endParaRPr sz="1400"/>
          </a:p>
          <a:p>
            <a:pPr indent="-177800" lvl="0" marL="1778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tr" sz="1400"/>
              <a:t>Konu başlıkları temel düzey algoritmalar için yeterli olduğundan başlıklar araştırılmalı, bol bol uygulama ve teorik bilgiler içeren sitelerde araştırma yapılmalıdır. </a:t>
            </a:r>
            <a:endParaRPr/>
          </a:p>
        </p:txBody>
      </p:sp>
      <p:sp>
        <p:nvSpPr>
          <p:cNvPr id="155" name="Google Shape;155;p28"/>
          <p:cNvSpPr txBox="1"/>
          <p:nvPr/>
        </p:nvSpPr>
        <p:spPr>
          <a:xfrm>
            <a:off x="3891856" y="4474086"/>
            <a:ext cx="1714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tr" sz="14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github.com/</a:t>
            </a:r>
            <a:r>
              <a:rPr lang="tr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gaih</a:t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4372" y="4363839"/>
            <a:ext cx="497486" cy="4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"/>
              <a:buNone/>
            </a:pPr>
            <a:r>
              <a:rPr lang="tr"/>
              <a:t>Kaynaklar</a:t>
            </a:r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753" y="2167780"/>
            <a:ext cx="1516317" cy="151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228" y="2167780"/>
            <a:ext cx="1516318" cy="1516318"/>
          </a:xfrm>
          <a:prstGeom prst="rect">
            <a:avLst/>
          </a:prstGeom>
          <a:noFill/>
          <a:ln>
            <a:noFill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164" name="Google Shape;16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5959" y="2167800"/>
            <a:ext cx="1516275" cy="151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6489" y="2533828"/>
            <a:ext cx="1516314" cy="784218"/>
          </a:xfrm>
          <a:prstGeom prst="rect">
            <a:avLst/>
          </a:prstGeom>
          <a:noFill/>
          <a:ln>
            <a:noFill/>
          </a:ln>
          <a:effectLst>
            <a:outerShdw blurRad="254000" rotWithShape="0" algn="bl" dir="2700000" dist="190500" sy="9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"/>
              <a:buNone/>
            </a:pPr>
            <a:r>
              <a:rPr lang="tr"/>
              <a:t>Day 1</a:t>
            </a:r>
            <a:endParaRPr/>
          </a:p>
        </p:txBody>
      </p:sp>
      <p:sp>
        <p:nvSpPr>
          <p:cNvPr id="171" name="Google Shape;171;p30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tr"/>
              <a:t>Derin Öğrenme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623888" y="1947638"/>
            <a:ext cx="7886700" cy="129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Part 1 </a:t>
            </a:r>
            <a:r>
              <a:rPr lang="tr" sz="1800"/>
              <a:t>Deep Learning Tanıtımı </a:t>
            </a:r>
            <a:endParaRPr/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"/>
              <a:buNone/>
            </a:pPr>
            <a:r>
              <a:rPr lang="tr"/>
              <a:t>Anlam Ayrımı</a:t>
            </a:r>
            <a:endParaRPr/>
          </a:p>
        </p:txBody>
      </p:sp>
      <p:pic>
        <p:nvPicPr>
          <p:cNvPr id="184" name="Google Shape;184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350" y="1331925"/>
            <a:ext cx="3304200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4292" y="2999294"/>
            <a:ext cx="3534626" cy="17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475" y="1187025"/>
            <a:ext cx="3534626" cy="356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 rotWithShape="1">
          <a:blip r:embed="rId5">
            <a:alphaModFix/>
          </a:blip>
          <a:srcRect b="0" l="0" r="16212" t="0"/>
          <a:stretch/>
        </p:blipFill>
        <p:spPr>
          <a:xfrm>
            <a:off x="4374292" y="1187025"/>
            <a:ext cx="3534626" cy="17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Derin Ağların Günümüzde Kullanımları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628650" y="54408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"/>
              <a:buNone/>
            </a:pPr>
            <a:r>
              <a:rPr lang="tr"/>
              <a:t>Biyolojik Benzetmeler</a:t>
            </a:r>
            <a:endParaRPr/>
          </a:p>
        </p:txBody>
      </p:sp>
      <p:pic>
        <p:nvPicPr>
          <p:cNvPr id="198" name="Google Shape;19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9589" y="1930687"/>
            <a:ext cx="3975760" cy="2268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206" y="2104351"/>
            <a:ext cx="3574116" cy="1921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"/>
              <a:buNone/>
            </a:pPr>
            <a:r>
              <a:rPr lang="tr"/>
              <a:t>Yapay Sinir Ağları</a:t>
            </a:r>
            <a:endParaRPr/>
          </a:p>
        </p:txBody>
      </p:sp>
      <p:pic>
        <p:nvPicPr>
          <p:cNvPr id="205" name="Google Shape;205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7688" y="2124994"/>
            <a:ext cx="4208700" cy="26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5"/>
          <p:cNvSpPr txBox="1"/>
          <p:nvPr/>
        </p:nvSpPr>
        <p:spPr>
          <a:xfrm>
            <a:off x="628650" y="1268016"/>
            <a:ext cx="788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Sinir ağları </a:t>
            </a:r>
            <a:r>
              <a:rPr lang="tr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- katmanlarla inşa edilen bir modeller sınıfıdır. Sinir ağlarının yaygın kullanılan çeşitleri evrişimsel sinir ağları ve yinelenen sinir ağlarını içerir.</a:t>
            </a:r>
            <a:endParaRPr sz="1100"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